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"/>
  </p:notesMasterIdLst>
  <p:sldIdLst>
    <p:sldId id="1582" r:id="rId2"/>
    <p:sldId id="1651" r:id="rId3"/>
    <p:sldId id="1652" r:id="rId4"/>
    <p:sldId id="1653" r:id="rId5"/>
    <p:sldId id="1654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DF8"/>
    <a:srgbClr val="FFE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0" autoAdjust="0"/>
    <p:restoredTop sz="94659" autoAdjust="0"/>
  </p:normalViewPr>
  <p:slideViewPr>
    <p:cSldViewPr snapToGrid="0" showGuides="1">
      <p:cViewPr>
        <p:scale>
          <a:sx n="125" d="100"/>
          <a:sy n="125" d="100"/>
        </p:scale>
        <p:origin x="1686" y="12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-22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D10BE-9431-4867-BEA9-B3B1D2FE361B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D9106-6166-43D1-AA97-3D3C8CB9E2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585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681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C9D4C3-DFD4-48EB-8E67-120CBBA2AC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1358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CEC3AB3-4A66-4B74-B356-E2FA516A4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3" r="3831" b="16209"/>
          <a:stretch/>
        </p:blipFill>
        <p:spPr>
          <a:xfrm>
            <a:off x="-11708" y="4963886"/>
            <a:ext cx="12203708" cy="18941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D878121-E099-4B57-BAA0-819291DA35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2021060" cy="90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04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460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3D0C83A-B883-45DA-822C-343590EA3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1358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8BBFB2B-5854-4C40-9C3D-D7C06B093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3" r="3831" b="16209"/>
          <a:stretch/>
        </p:blipFill>
        <p:spPr>
          <a:xfrm>
            <a:off x="-11708" y="4963886"/>
            <a:ext cx="12203708" cy="189411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922A673-2C7A-D0FA-70A1-2C89E1F176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2021060" cy="90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16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C63D217-D7E3-4342-A216-93ED775176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1358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3BC97E-9E8B-4559-A82D-40BFEEF63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3" r="3831" b="16209"/>
          <a:stretch/>
        </p:blipFill>
        <p:spPr>
          <a:xfrm>
            <a:off x="-11708" y="4963886"/>
            <a:ext cx="12203708" cy="189411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09D91C3-D3A2-9748-F251-15BA02E51A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2021060" cy="90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3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AD49C98-F4F9-4BED-AF2B-ADE029489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1358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980F49-FC1D-4B0A-8416-5A5D438FBC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3" r="3831" b="16209"/>
          <a:stretch/>
        </p:blipFill>
        <p:spPr>
          <a:xfrm>
            <a:off x="-11708" y="4963886"/>
            <a:ext cx="12203708" cy="189411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D403E40-E175-86E6-1097-6CE3A6C760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2021060" cy="90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22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CC96767-85E0-494C-9D69-E98126C791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1358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A8C10D7-59CF-4DC6-B136-698A41C89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3" r="3831" b="16209"/>
          <a:stretch/>
        </p:blipFill>
        <p:spPr>
          <a:xfrm>
            <a:off x="-11708" y="4963886"/>
            <a:ext cx="12203708" cy="189411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32AC19E-157F-0FD2-E193-5AB7C16374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2021060" cy="90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94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6E51CEA-9EC7-434B-9ACF-BA448952C8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1358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B955618-F3D7-4D8C-99D6-E03CFD91E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3" r="3831" b="16209"/>
          <a:stretch/>
        </p:blipFill>
        <p:spPr>
          <a:xfrm>
            <a:off x="-11708" y="4963886"/>
            <a:ext cx="12203708" cy="189411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AE7CAE2-EFBD-9124-7EE4-086C18A5E2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2021060" cy="90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9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8DCEF79-8109-4FEF-B392-4AC4EB1C05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1358" cy="6858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8D73716-AA87-4EC9-AFBF-60027508DD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3" r="3831" b="16209"/>
          <a:stretch/>
        </p:blipFill>
        <p:spPr>
          <a:xfrm>
            <a:off x="-11708" y="4963886"/>
            <a:ext cx="12203708" cy="189411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94C89F4-6389-C5D4-9069-E23F5EF34D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2021060" cy="90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56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560DDDD-6B79-41E0-9DD3-ED04D26BB5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1358" cy="6858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196033C-9C59-49AA-894F-D182CB3471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3" r="3831" b="16209"/>
          <a:stretch/>
        </p:blipFill>
        <p:spPr>
          <a:xfrm>
            <a:off x="-11708" y="4963886"/>
            <a:ext cx="12203708" cy="189411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7AAB979-D7AD-8EE3-75CA-ED06D8056D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2021060" cy="90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4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56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C771D2-52A2-4B28-BD29-5EAE5DEF33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1358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D78A12-EF64-4FAD-85DE-F5727531B5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1"/>
          <a:stretch/>
        </p:blipFill>
        <p:spPr>
          <a:xfrm>
            <a:off x="-11707" y="3255764"/>
            <a:ext cx="12203708" cy="365598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1F47680-8D95-4D57-9BB1-36136188AF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82686"/>
            <a:ext cx="2416630" cy="33947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43F958-2060-4797-B359-95371939C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7203" y="3612743"/>
            <a:ext cx="4601144" cy="46011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9F52CE4-0B02-41CF-BDBF-AA3787163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r="1869"/>
          <a:stretch/>
        </p:blipFill>
        <p:spPr>
          <a:xfrm>
            <a:off x="5379602" y="262009"/>
            <a:ext cx="1424980" cy="1480315"/>
          </a:xfrm>
          <a:prstGeom prst="rect">
            <a:avLst/>
          </a:prstGeom>
          <a:effectLst>
            <a:outerShdw blurRad="76200" dist="508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3C363B-403E-419C-9CA7-83BDE75AD9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339" y="-695"/>
            <a:ext cx="3678859" cy="16509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D11214E-54F6-46D5-ABFF-50BC614ACF4E}"/>
              </a:ext>
            </a:extLst>
          </p:cNvPr>
          <p:cNvSpPr txBox="1"/>
          <p:nvPr/>
        </p:nvSpPr>
        <p:spPr>
          <a:xfrm>
            <a:off x="1899435" y="3122528"/>
            <a:ext cx="850948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900" dirty="0">
                <a:solidFill>
                  <a:srgbClr val="C00000"/>
                </a:solidFill>
                <a:cs typeface="+mn-ea"/>
                <a:sym typeface="+mn-lt"/>
              </a:rPr>
              <a:t>——</a:t>
            </a:r>
            <a:r>
              <a:rPr lang="zh-CN" altLang="en-US" sz="3900" dirty="0">
                <a:solidFill>
                  <a:srgbClr val="C00000"/>
                </a:solidFill>
                <a:cs typeface="+mn-ea"/>
                <a:sym typeface="+mn-lt"/>
              </a:rPr>
              <a:t>学习习近平重要文章</a:t>
            </a:r>
            <a:r>
              <a:rPr lang="en-US" altLang="zh-CN" sz="3900" dirty="0">
                <a:solidFill>
                  <a:srgbClr val="C00000"/>
                </a:solidFill>
                <a:cs typeface="+mn-ea"/>
                <a:sym typeface="+mn-lt"/>
              </a:rPr>
              <a:t>《</a:t>
            </a:r>
            <a:r>
              <a:rPr lang="zh-CN" altLang="en-US" sz="3900" dirty="0">
                <a:solidFill>
                  <a:srgbClr val="C00000"/>
                </a:solidFill>
                <a:cs typeface="+mn-ea"/>
                <a:sym typeface="+mn-lt"/>
              </a:rPr>
              <a:t>坚持和发展中国特色社会主义要一以贯之</a:t>
            </a:r>
            <a:r>
              <a:rPr lang="en-US" altLang="zh-CN" sz="3900" dirty="0">
                <a:solidFill>
                  <a:srgbClr val="C00000"/>
                </a:solidFill>
                <a:cs typeface="+mn-ea"/>
                <a:sym typeface="+mn-lt"/>
              </a:rPr>
              <a:t>》</a:t>
            </a:r>
            <a:endParaRPr lang="zh-CN" altLang="en-US" sz="39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FAAFFF-FA38-4336-9362-748B1A78DF76}"/>
              </a:ext>
            </a:extLst>
          </p:cNvPr>
          <p:cNvSpPr txBox="1"/>
          <p:nvPr/>
        </p:nvSpPr>
        <p:spPr>
          <a:xfrm>
            <a:off x="4037351" y="481994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领学人</a:t>
            </a: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sz="1600" kern="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黄子恒</a:t>
            </a:r>
            <a:endParaRPr kumimoji="0" lang="zh-CN" altLang="en-US" sz="160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C146742-5D48-4E32-9D84-65C6D184A306}"/>
              </a:ext>
            </a:extLst>
          </p:cNvPr>
          <p:cNvSpPr txBox="1"/>
          <p:nvPr/>
        </p:nvSpPr>
        <p:spPr>
          <a:xfrm>
            <a:off x="6416184" y="4834013"/>
            <a:ext cx="173957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时间：</a:t>
            </a:r>
            <a:r>
              <a: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2022.10.XX</a:t>
            </a:r>
            <a:endParaRPr kumimoji="0" lang="zh-CN" altLang="en-US" sz="160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66B1DC-F707-462C-A7DA-37F8C73E2E0A}"/>
              </a:ext>
            </a:extLst>
          </p:cNvPr>
          <p:cNvSpPr/>
          <p:nvPr/>
        </p:nvSpPr>
        <p:spPr>
          <a:xfrm>
            <a:off x="1899436" y="1736843"/>
            <a:ext cx="86244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8000" kern="0" dirty="0">
                <a:solidFill>
                  <a:srgbClr val="C00000"/>
                </a:solidFill>
                <a:cs typeface="+mn-ea"/>
                <a:sym typeface="+mn-lt"/>
              </a:rPr>
              <a:t>坚持发展 一以贯之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CAEA2D-C3FF-4FDE-8DE1-6C0BDA09DD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559" y="4337773"/>
            <a:ext cx="6492240" cy="5116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C9D9D90-DB90-48E6-9D70-77F5125DD3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852" y="499032"/>
            <a:ext cx="3306037" cy="148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75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25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275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25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C9A6A03-7E57-8E3B-5BA1-D9616DB94C61}"/>
              </a:ext>
            </a:extLst>
          </p:cNvPr>
          <p:cNvSpPr/>
          <p:nvPr/>
        </p:nvSpPr>
        <p:spPr>
          <a:xfrm>
            <a:off x="4203077" y="301671"/>
            <a:ext cx="3570208" cy="110799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dirty="0">
                <a:solidFill>
                  <a:srgbClr val="C00000"/>
                </a:solidFill>
                <a:cs typeface="+mn-ea"/>
                <a:sym typeface="+mn-lt"/>
              </a:rPr>
              <a:t>核心观点</a:t>
            </a:r>
          </a:p>
        </p:txBody>
      </p:sp>
      <p:sp>
        <p:nvSpPr>
          <p:cNvPr id="31" name="文本框 6">
            <a:extLst>
              <a:ext uri="{FF2B5EF4-FFF2-40B4-BE49-F238E27FC236}">
                <a16:creationId xmlns:a16="http://schemas.microsoft.com/office/drawing/2014/main" id="{C3A7A955-6506-4227-7B06-EDCC784175E0}"/>
              </a:ext>
            </a:extLst>
          </p:cNvPr>
          <p:cNvSpPr/>
          <p:nvPr/>
        </p:nvSpPr>
        <p:spPr>
          <a:xfrm>
            <a:off x="150203" y="1245900"/>
            <a:ext cx="6212498" cy="44128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一以贯之坚持和发展中国特色社会主义，需要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回望历史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等线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一以贯之坚持和发展中国特色社会主义，需要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拓展视野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等线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一以贯之坚持和发展中国特色社会主义，需要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眺望未来</a:t>
            </a:r>
          </a:p>
        </p:txBody>
      </p:sp>
      <p:sp>
        <p:nvSpPr>
          <p:cNvPr id="32" name="矩形: 圆角 11">
            <a:extLst>
              <a:ext uri="{FF2B5EF4-FFF2-40B4-BE49-F238E27FC236}">
                <a16:creationId xmlns:a16="http://schemas.microsoft.com/office/drawing/2014/main" id="{FB4A929E-5BDE-9F56-F1CB-7875EA1D3A03}"/>
              </a:ext>
            </a:extLst>
          </p:cNvPr>
          <p:cNvSpPr/>
          <p:nvPr/>
        </p:nvSpPr>
        <p:spPr>
          <a:xfrm>
            <a:off x="78447" y="1432559"/>
            <a:ext cx="6017553" cy="4226215"/>
          </a:xfrm>
          <a:prstGeom prst="roundRect">
            <a:avLst>
              <a:gd name="adj" fmla="val 10611"/>
            </a:avLst>
          </a:prstGeom>
          <a:noFill/>
          <a:ln w="25400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1800" b="1" i="1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+mn-cs"/>
              <a:sym typeface="等线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559F31B3-75A4-0E05-3D26-79E1B714F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486" y="1675448"/>
            <a:ext cx="3954134" cy="355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79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C9A6A03-7E57-8E3B-5BA1-D9616DB94C61}"/>
              </a:ext>
            </a:extLst>
          </p:cNvPr>
          <p:cNvSpPr/>
          <p:nvPr/>
        </p:nvSpPr>
        <p:spPr>
          <a:xfrm>
            <a:off x="4203077" y="301671"/>
            <a:ext cx="4982454" cy="110799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dirty="0">
                <a:solidFill>
                  <a:srgbClr val="C00000"/>
                </a:solidFill>
                <a:cs typeface="+mn-ea"/>
                <a:sym typeface="+mn-lt"/>
              </a:rPr>
              <a:t>回望历史</a:t>
            </a:r>
            <a:r>
              <a:rPr lang="zh-CN" altLang="en-US" sz="2000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000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000" dirty="0">
                <a:solidFill>
                  <a:srgbClr val="C00000"/>
                </a:solidFill>
                <a:cs typeface="+mn-ea"/>
                <a:sym typeface="+mn-lt"/>
              </a:rPr>
              <a:t>个维度）</a:t>
            </a:r>
            <a:endParaRPr lang="zh-CN" altLang="en-US" sz="66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2" name="Straight Connector 42">
            <a:extLst>
              <a:ext uri="{FF2B5EF4-FFF2-40B4-BE49-F238E27FC236}">
                <a16:creationId xmlns:a16="http://schemas.microsoft.com/office/drawing/2014/main" id="{A21D4D05-021C-2A34-3365-B5A34D403C94}"/>
              </a:ext>
            </a:extLst>
          </p:cNvPr>
          <p:cNvSpPr/>
          <p:nvPr/>
        </p:nvSpPr>
        <p:spPr>
          <a:xfrm>
            <a:off x="1800225" y="1507490"/>
            <a:ext cx="8591550" cy="0"/>
          </a:xfrm>
          <a:prstGeom prst="line">
            <a:avLst/>
          </a:prstGeom>
          <a:ln w="44450" cap="flat" cmpd="sng">
            <a:solidFill>
              <a:srgbClr val="C33736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0582F479-9F3F-F73D-EA33-2F705B8DAA9E}"/>
              </a:ext>
            </a:extLst>
          </p:cNvPr>
          <p:cNvSpPr/>
          <p:nvPr/>
        </p:nvSpPr>
        <p:spPr>
          <a:xfrm>
            <a:off x="234022" y="1459260"/>
            <a:ext cx="7073557" cy="367421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改革开放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40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年的伟大实践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等线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中华人民共和国成立近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70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年的持续探索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等线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党领导人民进行伟大社会革命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97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年的实践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等线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近代以来中华民族由衰到盛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170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多年的历史进程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等线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中华文明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5000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多年的传承发展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等线" charset="-122"/>
            </a:endParaRPr>
          </a:p>
        </p:txBody>
      </p:sp>
      <p:pic>
        <p:nvPicPr>
          <p:cNvPr id="1026" name="Picture 2" descr="S5自學-改革開放(1) – SKHHTCSS LS">
            <a:extLst>
              <a:ext uri="{FF2B5EF4-FFF2-40B4-BE49-F238E27FC236}">
                <a16:creationId xmlns:a16="http://schemas.microsoft.com/office/drawing/2014/main" id="{508DE342-5549-DB3C-82E4-9410C7DC3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407" y="1605314"/>
            <a:ext cx="1616299" cy="110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庆祝中华人民共和国成立70周年活动- 维基百科，自由的百科全书">
            <a:extLst>
              <a:ext uri="{FF2B5EF4-FFF2-40B4-BE49-F238E27FC236}">
                <a16:creationId xmlns:a16="http://schemas.microsoft.com/office/drawing/2014/main" id="{9C740C8E-7997-8872-3704-30822017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846" y="1593949"/>
            <a:ext cx="1616299" cy="113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以伟大自我革命引领伟大社会革命_手机新浪网">
            <a:extLst>
              <a:ext uri="{FF2B5EF4-FFF2-40B4-BE49-F238E27FC236}">
                <a16:creationId xmlns:a16="http://schemas.microsoft.com/office/drawing/2014/main" id="{9486E431-E6C1-2072-B0F8-050425B25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407" y="2811817"/>
            <a:ext cx="1452563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为中华民族伟大复兴筑牢民主基石——以习近平同志为核心的党中央发展全过程人民民主述评">
            <a:extLst>
              <a:ext uri="{FF2B5EF4-FFF2-40B4-BE49-F238E27FC236}">
                <a16:creationId xmlns:a16="http://schemas.microsoft.com/office/drawing/2014/main" id="{3719CC9E-59C0-A75C-4A87-8574FC1A7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418" y="2811820"/>
            <a:ext cx="1301494" cy="232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看图学习｜把中国文明历史研究引向深入-新华网">
            <a:extLst>
              <a:ext uri="{FF2B5EF4-FFF2-40B4-BE49-F238E27FC236}">
                <a16:creationId xmlns:a16="http://schemas.microsoft.com/office/drawing/2014/main" id="{10718599-FF03-4A14-DEBD-FF8960023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60" y="2811820"/>
            <a:ext cx="1334785" cy="232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023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C9A6A03-7E57-8E3B-5BA1-D9616DB94C61}"/>
              </a:ext>
            </a:extLst>
          </p:cNvPr>
          <p:cNvSpPr/>
          <p:nvPr/>
        </p:nvSpPr>
        <p:spPr>
          <a:xfrm>
            <a:off x="4203077" y="301671"/>
            <a:ext cx="5238935" cy="110799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dirty="0">
                <a:solidFill>
                  <a:srgbClr val="C00000"/>
                </a:solidFill>
                <a:cs typeface="+mn-ea"/>
                <a:sym typeface="+mn-lt"/>
              </a:rPr>
              <a:t>拓展视野</a:t>
            </a:r>
            <a:r>
              <a:rPr lang="zh-CN" altLang="en-US" sz="2000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000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2000" dirty="0">
                <a:solidFill>
                  <a:srgbClr val="C00000"/>
                </a:solidFill>
                <a:cs typeface="+mn-ea"/>
                <a:sym typeface="+mn-lt"/>
              </a:rPr>
              <a:t>个时间段）</a:t>
            </a:r>
          </a:p>
        </p:txBody>
      </p:sp>
      <p:sp>
        <p:nvSpPr>
          <p:cNvPr id="2" name="Straight Connector 42">
            <a:extLst>
              <a:ext uri="{FF2B5EF4-FFF2-40B4-BE49-F238E27FC236}">
                <a16:creationId xmlns:a16="http://schemas.microsoft.com/office/drawing/2014/main" id="{A21D4D05-021C-2A34-3365-B5A34D403C94}"/>
              </a:ext>
            </a:extLst>
          </p:cNvPr>
          <p:cNvSpPr/>
          <p:nvPr/>
        </p:nvSpPr>
        <p:spPr>
          <a:xfrm>
            <a:off x="1800225" y="1507490"/>
            <a:ext cx="8591550" cy="0"/>
          </a:xfrm>
          <a:prstGeom prst="line">
            <a:avLst/>
          </a:prstGeom>
          <a:ln w="44450" cap="flat" cmpd="sng">
            <a:solidFill>
              <a:srgbClr val="C33736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0582F479-9F3F-F73D-EA33-2F705B8DAA9E}"/>
              </a:ext>
            </a:extLst>
          </p:cNvPr>
          <p:cNvSpPr/>
          <p:nvPr/>
        </p:nvSpPr>
        <p:spPr>
          <a:xfrm>
            <a:off x="234022" y="1459260"/>
            <a:ext cx="7073557" cy="515153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空想社会主义的产生和发展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等线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马克思、恩格斯创立科学社会主义理论体系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等线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列宁领导十月革命胜利并实践社会主义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等线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苏联模式逐步形成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等线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新中国成立后我们党对社会主义的探索和实践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等线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我们党作出进行改革开放的历史性决策、开创和发展中国特色社会主义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等线" charset="-122"/>
            </a:endParaRPr>
          </a:p>
        </p:txBody>
      </p:sp>
      <p:pic>
        <p:nvPicPr>
          <p:cNvPr id="2050" name="Picture 2" descr="什么是空想社会主义？具体空想在那里？带你简单了解早期社会主义理论-哔哩哔哩">
            <a:extLst>
              <a:ext uri="{FF2B5EF4-FFF2-40B4-BE49-F238E27FC236}">
                <a16:creationId xmlns:a16="http://schemas.microsoft.com/office/drawing/2014/main" id="{27773FC6-F372-5F08-5A4E-ED2167D00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061" y="1988501"/>
            <a:ext cx="1718839" cy="107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马克思理论主义类：不忘初心永跟党走_腾讯新闻">
            <a:extLst>
              <a:ext uri="{FF2B5EF4-FFF2-40B4-BE49-F238E27FC236}">
                <a16:creationId xmlns:a16="http://schemas.microsoft.com/office/drawing/2014/main" id="{425D780C-B407-A823-3CA6-7BE2B5BB6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101" y="1988501"/>
            <a:ext cx="1820659" cy="10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俄罗斯十月革命：坚定民族独立和社会主义道路目标的经验| 时政| Vietnam+ (VietnamPlus)">
            <a:extLst>
              <a:ext uri="{FF2B5EF4-FFF2-40B4-BE49-F238E27FC236}">
                <a16:creationId xmlns:a16="http://schemas.microsoft.com/office/drawing/2014/main" id="{83650B29-4D5B-CC2F-4107-313B80E9A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709" y="1988502"/>
            <a:ext cx="1597603" cy="107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蘇聯模式_百度百科">
            <a:extLst>
              <a:ext uri="{FF2B5EF4-FFF2-40B4-BE49-F238E27FC236}">
                <a16:creationId xmlns:a16="http://schemas.microsoft.com/office/drawing/2014/main" id="{DFD9300B-3C24-2E54-0CDA-4F3E4708F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061" y="3429000"/>
            <a:ext cx="1701632" cy="113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中国特色社会主义的内在要求- 趣秒懂">
            <a:extLst>
              <a:ext uri="{FF2B5EF4-FFF2-40B4-BE49-F238E27FC236}">
                <a16:creationId xmlns:a16="http://schemas.microsoft.com/office/drawing/2014/main" id="{0A74E4E2-33E3-45FC-769A-C9B12EC2E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775" y="3429000"/>
            <a:ext cx="1618537" cy="113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中国特色社会主义理论与实践研究（暨南大学提供的慕课课程）_百度百科">
            <a:extLst>
              <a:ext uri="{FF2B5EF4-FFF2-40B4-BE49-F238E27FC236}">
                <a16:creationId xmlns:a16="http://schemas.microsoft.com/office/drawing/2014/main" id="{C812028C-0095-0A1D-8194-C61E73E5F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424" y="3428999"/>
            <a:ext cx="1879336" cy="113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639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C9A6A03-7E57-8E3B-5BA1-D9616DB94C61}"/>
              </a:ext>
            </a:extLst>
          </p:cNvPr>
          <p:cNvSpPr/>
          <p:nvPr/>
        </p:nvSpPr>
        <p:spPr>
          <a:xfrm>
            <a:off x="4203077" y="301671"/>
            <a:ext cx="4982454" cy="110799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dirty="0">
                <a:solidFill>
                  <a:srgbClr val="C00000"/>
                </a:solidFill>
                <a:cs typeface="+mn-ea"/>
                <a:sym typeface="+mn-lt"/>
              </a:rPr>
              <a:t>眺望未来</a:t>
            </a:r>
            <a:r>
              <a:rPr lang="zh-CN" altLang="en-US" sz="2000" dirty="0">
                <a:solidFill>
                  <a:srgbClr val="C00000"/>
                </a:solidFill>
                <a:cs typeface="+mn-ea"/>
                <a:sym typeface="+mn-lt"/>
              </a:rPr>
              <a:t>（</a:t>
            </a:r>
            <a:r>
              <a:rPr lang="en-US" altLang="zh-CN" sz="2000" dirty="0">
                <a:solidFill>
                  <a:srgbClr val="C00000"/>
                </a:solidFill>
                <a:cs typeface="+mn-ea"/>
                <a:sym typeface="+mn-lt"/>
              </a:rPr>
              <a:t>5</a:t>
            </a:r>
            <a:r>
              <a:rPr lang="zh-CN" altLang="en-US" sz="2000" dirty="0">
                <a:solidFill>
                  <a:srgbClr val="C00000"/>
                </a:solidFill>
                <a:cs typeface="+mn-ea"/>
                <a:sym typeface="+mn-lt"/>
              </a:rPr>
              <a:t>个特性）</a:t>
            </a:r>
          </a:p>
        </p:txBody>
      </p:sp>
      <p:sp>
        <p:nvSpPr>
          <p:cNvPr id="2" name="Straight Connector 42">
            <a:extLst>
              <a:ext uri="{FF2B5EF4-FFF2-40B4-BE49-F238E27FC236}">
                <a16:creationId xmlns:a16="http://schemas.microsoft.com/office/drawing/2014/main" id="{A21D4D05-021C-2A34-3365-B5A34D403C94}"/>
              </a:ext>
            </a:extLst>
          </p:cNvPr>
          <p:cNvSpPr/>
          <p:nvPr/>
        </p:nvSpPr>
        <p:spPr>
          <a:xfrm>
            <a:off x="1800225" y="1507490"/>
            <a:ext cx="8591550" cy="0"/>
          </a:xfrm>
          <a:prstGeom prst="line">
            <a:avLst/>
          </a:prstGeom>
          <a:ln w="44450" cap="flat" cmpd="sng">
            <a:solidFill>
              <a:srgbClr val="C33736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0582F479-9F3F-F73D-EA33-2F705B8DAA9E}"/>
              </a:ext>
            </a:extLst>
          </p:cNvPr>
          <p:cNvSpPr/>
          <p:nvPr/>
        </p:nvSpPr>
        <p:spPr>
          <a:xfrm>
            <a:off x="883437" y="1953184"/>
            <a:ext cx="10425125" cy="307725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历史性：承前启后、继往开来、在新的历史条件下继续夺取中国特色社会主义伟大胜利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等线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实践性：决胜全面建成小康社会、进而全面建设社会主义现代化强国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等线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人民性：全国各族人民团结奋斗、不断创造美好生活、逐步实现全体人民共同富裕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等线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民族性：全体中华儿女勠力同心、奋力实现中华民族伟大复兴中国梦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等线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等线" charset="-122"/>
              </a:rPr>
              <a:t>世界性：我国日益走近世界舞台中央、不断为人类作出更大贡献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等线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5668252"/>
      </p:ext>
    </p:extLst>
  </p:cSld>
  <p:clrMapOvr>
    <a:masterClrMapping/>
  </p:clrMapOvr>
</p:sld>
</file>

<file path=ppt/theme/theme1.xml><?xml version="1.0" encoding="utf-8"?>
<a:theme xmlns:a="http://schemas.openxmlformats.org/drawingml/2006/main" name="涂豆思">
  <a:themeElements>
    <a:clrScheme name="涂豆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FFEDC2"/>
      </a:accent2>
      <a:accent3>
        <a:srgbClr val="A5A5A5"/>
      </a:accent3>
      <a:accent4>
        <a:srgbClr val="C00000"/>
      </a:accent4>
      <a:accent5>
        <a:srgbClr val="7F7F7F"/>
      </a:accent5>
      <a:accent6>
        <a:srgbClr val="FFEDC2"/>
      </a:accent6>
      <a:hlink>
        <a:srgbClr val="C00000"/>
      </a:hlink>
      <a:folHlink>
        <a:srgbClr val="C00000"/>
      </a:folHlink>
    </a:clrScheme>
    <a:fontScheme name="2xwfpvsj">
      <a:majorFont>
        <a:latin typeface="三极正极黑简体"/>
        <a:ea typeface="三极正极黑简体"/>
        <a:cs typeface=""/>
      </a:majorFont>
      <a:minorFont>
        <a:latin typeface="三极正极黑简体"/>
        <a:ea typeface="三极正极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Microsoft Office PowerPoint</Application>
  <PresentationFormat>宽屏</PresentationFormat>
  <Paragraphs>27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三极正极黑简体</vt:lpstr>
      <vt:lpstr>微软雅黑</vt:lpstr>
      <vt:lpstr>Arial</vt:lpstr>
      <vt:lpstr>Wingdings</vt:lpstr>
      <vt:lpstr>涂豆思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2019-11-16T01:53:03Z</dcterms:created>
  <dcterms:modified xsi:type="dcterms:W3CDTF">2022-10-05T10:54:36Z</dcterms:modified>
</cp:coreProperties>
</file>